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96"/>
    <a:srgbClr val="FFFF96"/>
    <a:srgbClr val="FFFF00"/>
    <a:srgbClr val="FFFF99"/>
    <a:srgbClr val="00CC66"/>
    <a:srgbClr val="009900"/>
    <a:srgbClr val="FF3300"/>
    <a:srgbClr val="F7DBE2"/>
    <a:srgbClr val="D5DAFD"/>
    <a:srgbClr val="DEF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/>
          <a:lstStyle>
            <a:lvl1pPr algn="r">
              <a:defRPr sz="1200"/>
            </a:lvl1pPr>
          </a:lstStyle>
          <a:p>
            <a:fld id="{259FDCB6-3065-4C8F-AD56-AEC5729C6CEF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6" rIns="91410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1" y="4783141"/>
            <a:ext cx="5445125" cy="3913187"/>
          </a:xfrm>
          <a:prstGeom prst="rect">
            <a:avLst/>
          </a:prstGeom>
        </p:spPr>
        <p:txBody>
          <a:bodyPr vert="horz" lIns="91410" tIns="45706" rIns="91410" bIns="4570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6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 anchor="b"/>
          <a:lstStyle>
            <a:lvl1pPr algn="r">
              <a:defRPr sz="1200"/>
            </a:lvl1pPr>
          </a:lstStyle>
          <a:p>
            <a:fld id="{28A38EC2-7355-4FC7-A2D0-029C8DC7F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35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3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11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55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89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85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6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53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19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2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86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D16E-D4D8-4AF2-8C27-B8B050D41884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CD2A-0041-4A93-9897-39A412D6B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94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oumu@sutoku-u.ac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86"/>
            <a:ext cx="7650048" cy="826317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601070" y="340045"/>
            <a:ext cx="5293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n w="28575">
                  <a:noFill/>
                </a:ln>
                <a:solidFill>
                  <a:srgbClr val="7030A0"/>
                </a:solidFill>
                <a:latin typeface="A-OTF フォーク Pro B" panose="020B0700000000000000" pitchFamily="34" charset="-128"/>
                <a:ea typeface="A-OTF フォーク Pro B" panose="020B0700000000000000" pitchFamily="34" charset="-128"/>
              </a:rPr>
              <a:t>長岡崇徳大学</a:t>
            </a:r>
            <a:endParaRPr kumimoji="1" lang="ja-JP" altLang="en-US" sz="4000" dirty="0">
              <a:ln w="28575">
                <a:noFill/>
              </a:ln>
              <a:solidFill>
                <a:srgbClr val="7030A0"/>
              </a:solidFill>
              <a:latin typeface="A-OTF フォーク Pro B" panose="020B0700000000000000" pitchFamily="34" charset="-128"/>
              <a:ea typeface="A-OTF フォーク Pro B" panose="020B0700000000000000" pitchFamily="34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6997" y="1171445"/>
            <a:ext cx="5841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12700">
                  <a:noFill/>
                </a:ln>
                <a:solidFill>
                  <a:srgbClr val="00B0F0"/>
                </a:solidFill>
              </a:rPr>
              <a:t>市民公開講座</a:t>
            </a:r>
            <a:endParaRPr kumimoji="1" lang="ja-JP" altLang="en-US" sz="6600" b="1" dirty="0">
              <a:ln w="12700">
                <a:noFill/>
              </a:ln>
              <a:solidFill>
                <a:srgbClr val="00B0F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39" y="445829"/>
            <a:ext cx="629123" cy="72678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250770" y="500713"/>
            <a:ext cx="174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7030A0"/>
                </a:solidFill>
                <a:latin typeface="A-OTF フォーク Pro B" panose="020B0700000000000000" pitchFamily="34" charset="-128"/>
                <a:ea typeface="A-OTF フォーク Pro B" panose="020B0700000000000000" pitchFamily="34" charset="-128"/>
              </a:rPr>
              <a:t>学校法人 </a:t>
            </a:r>
            <a:endParaRPr kumimoji="1" lang="en-US" altLang="ja-JP" sz="1400" b="1" dirty="0" smtClean="0">
              <a:solidFill>
                <a:srgbClr val="7030A0"/>
              </a:solidFill>
              <a:latin typeface="A-OTF フォーク Pro B" panose="020B0700000000000000" pitchFamily="34" charset="-128"/>
              <a:ea typeface="A-OTF フォーク Pro B" panose="020B0700000000000000" pitchFamily="34" charset="-128"/>
            </a:endParaRPr>
          </a:p>
          <a:p>
            <a:r>
              <a:rPr kumimoji="1" lang="ja-JP" altLang="en-US" sz="1400" b="1" dirty="0" smtClean="0">
                <a:solidFill>
                  <a:srgbClr val="7030A0"/>
                </a:solidFill>
                <a:latin typeface="A-OTF フォーク Pro B" panose="020B0700000000000000" pitchFamily="34" charset="-128"/>
                <a:ea typeface="A-OTF フォーク Pro B" panose="020B0700000000000000" pitchFamily="34" charset="-128"/>
              </a:rPr>
              <a:t>悠久崇徳学園</a:t>
            </a:r>
            <a:endParaRPr kumimoji="1" lang="ja-JP" altLang="en-US" sz="1400" b="1" dirty="0">
              <a:solidFill>
                <a:srgbClr val="7030A0"/>
              </a:solidFill>
              <a:latin typeface="A-OTF フォーク Pro B" panose="020B0700000000000000" pitchFamily="34" charset="-128"/>
              <a:ea typeface="A-OTF フォーク Pro B" panose="020B0700000000000000" pitchFamily="34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57281" y="906704"/>
            <a:ext cx="386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7030A0"/>
                </a:solidFill>
              </a:rPr>
              <a:t>NAGAOKA SUTOKU UNIVERSITY</a:t>
            </a:r>
            <a:endParaRPr kumimoji="1" lang="ja-JP" altLang="en-US" b="1" dirty="0">
              <a:solidFill>
                <a:srgbClr val="7030A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07307" y="2218602"/>
            <a:ext cx="3322749" cy="584775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受 講 料 無 料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07094" y="6662200"/>
            <a:ext cx="4296726" cy="14891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7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テーマ  </a:t>
            </a:r>
            <a:r>
              <a:rPr kumimoji="1" lang="en-US" altLang="ja-JP" sz="17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 </a:t>
            </a:r>
            <a:r>
              <a:rPr kumimoji="1" lang="ja-JP" altLang="en-US" sz="17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ひきこもりに</a:t>
            </a:r>
            <a:r>
              <a:rPr kumimoji="1" lang="ja-JP" altLang="en-US" sz="17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ついて考える</a:t>
            </a:r>
            <a:endParaRPr kumimoji="1" lang="en-US" altLang="ja-JP" sz="17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           ～その人らしく社会へと続く道筋～</a:t>
            </a:r>
            <a:endParaRPr kumimoji="1" lang="en-US" altLang="ja-JP" sz="1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</a:rPr>
              <a:t>講     師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：斎藤 </a:t>
            </a:r>
            <a:r>
              <a:rPr kumimoji="1" lang="ja-JP" altLang="en-US" sz="1600" b="1" dirty="0" err="1" smtClean="0">
                <a:solidFill>
                  <a:schemeClr val="tx1"/>
                </a:solidFill>
              </a:rPr>
              <a:t>まさ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子　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教授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日     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    時 ： 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11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5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日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(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土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)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　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11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時～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12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時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場     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    所 ： まち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なかキャンパス長岡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301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会議室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定     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    員 ：  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3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0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名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07094" y="4764646"/>
            <a:ext cx="4296726" cy="148007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テーマ  </a:t>
            </a:r>
            <a:r>
              <a:rPr kumimoji="1" lang="en-US" altLang="ja-JP" sz="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 </a:t>
            </a:r>
            <a:r>
              <a:rPr kumimoji="1" lang="ja-JP" altLang="en-US" sz="15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発達障害</a:t>
            </a:r>
            <a:r>
              <a:rPr kumimoji="1" lang="ja-JP" altLang="en-US" sz="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をもつ子どもの家族支援に</a:t>
            </a:r>
            <a:endParaRPr kumimoji="1" lang="en-US" altLang="ja-JP" sz="15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>
              <a:lnSpc>
                <a:spcPts val="1800"/>
              </a:lnSpc>
            </a:pPr>
            <a:r>
              <a:rPr kumimoji="1" lang="en-US" altLang="ja-JP" sz="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               </a:t>
            </a:r>
            <a:r>
              <a:rPr kumimoji="1" lang="ja-JP" altLang="en-US" sz="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ついて考える</a:t>
            </a:r>
            <a:r>
              <a:rPr kumimoji="1" lang="ja-JP" altLang="en-US" sz="1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～</a:t>
            </a:r>
            <a:r>
              <a:rPr kumimoji="1" lang="ja-JP" altLang="en-US" sz="1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家族の</a:t>
            </a:r>
            <a:r>
              <a:rPr kumimoji="1" lang="ja-JP" altLang="en-US" sz="1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気持の変化から～</a:t>
            </a:r>
            <a:endParaRPr kumimoji="1" lang="en-US" altLang="ja-JP" sz="12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講     師：伊藤 文子　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助教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日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        時 ： 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10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29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日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(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土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)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1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時～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2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時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場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        所 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：まちなかキャンパス長岡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301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会議室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定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        員 ： 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名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507094" y="2933068"/>
            <a:ext cx="4296726" cy="14891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7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テーマ  </a:t>
            </a:r>
            <a:r>
              <a:rPr kumimoji="1" lang="en-US" altLang="ja-JP" sz="17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 </a:t>
            </a:r>
            <a:r>
              <a:rPr kumimoji="1" lang="ja-JP" altLang="en-US" sz="17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ヤングケアラーについて考える</a:t>
            </a:r>
            <a:endParaRPr kumimoji="1" lang="en-US" altLang="ja-JP" sz="17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>
              <a:lnSpc>
                <a:spcPts val="1500"/>
              </a:lnSpc>
            </a:pPr>
            <a:r>
              <a:rPr kumimoji="1" lang="ja-JP" alt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　</a:t>
            </a:r>
            <a:r>
              <a:rPr kumimoji="1" lang="ja-JP" altLang="en-U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　　　</a:t>
            </a:r>
            <a:r>
              <a:rPr kumimoji="1" lang="ja-JP" altLang="en-US" sz="1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～</a:t>
            </a:r>
            <a:r>
              <a:rPr kumimoji="1" lang="ja-JP" altLang="en-US" sz="1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家族のケア</a:t>
            </a:r>
            <a:r>
              <a:rPr kumimoji="1" lang="ja-JP" altLang="en-US" sz="1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を背負う子どもたち～</a:t>
            </a:r>
            <a:endParaRPr kumimoji="1" lang="en-US" altLang="ja-JP" sz="12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講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 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    師：板山 稔 　教授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日         時 ：  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9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10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日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土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)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1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時～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2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時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場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        所 ： まちなかキャンパス長岡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301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会議室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定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        員 ：  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30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名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横巻き 13"/>
          <p:cNvSpPr/>
          <p:nvPr/>
        </p:nvSpPr>
        <p:spPr>
          <a:xfrm>
            <a:off x="528215" y="2571903"/>
            <a:ext cx="938028" cy="510063"/>
          </a:xfrm>
          <a:prstGeom prst="horizontalScroll">
            <a:avLst/>
          </a:prstGeom>
          <a:solidFill>
            <a:srgbClr val="FF99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第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回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5" name="横巻き 14"/>
          <p:cNvSpPr/>
          <p:nvPr/>
        </p:nvSpPr>
        <p:spPr>
          <a:xfrm>
            <a:off x="507094" y="4413995"/>
            <a:ext cx="882389" cy="521448"/>
          </a:xfrm>
          <a:prstGeom prst="horizontalScroll">
            <a:avLst/>
          </a:prstGeom>
          <a:solidFill>
            <a:srgbClr val="FF99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第</a:t>
            </a:r>
            <a:r>
              <a:rPr kumimoji="1" lang="en-US" altLang="ja-JP" b="1" dirty="0">
                <a:solidFill>
                  <a:schemeClr val="tx1"/>
                </a:solidFill>
              </a:rPr>
              <a:t>2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回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6" name="横巻き 15"/>
          <p:cNvSpPr/>
          <p:nvPr/>
        </p:nvSpPr>
        <p:spPr>
          <a:xfrm>
            <a:off x="507094" y="6267472"/>
            <a:ext cx="879598" cy="490979"/>
          </a:xfrm>
          <a:prstGeom prst="horizontalScroll">
            <a:avLst/>
          </a:prstGeom>
          <a:solidFill>
            <a:srgbClr val="FF99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第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3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回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53992" y="445829"/>
            <a:ext cx="1230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7030A0"/>
                </a:solidFill>
                <a:latin typeface="A-OTF フォーク Pro B" panose="020B0700000000000000" pitchFamily="34" charset="-128"/>
                <a:ea typeface="A-OTF フォーク Pro B" panose="020B0700000000000000" pitchFamily="34" charset="-128"/>
              </a:rPr>
              <a:t>看護学部看護学科</a:t>
            </a:r>
            <a:endParaRPr kumimoji="1" lang="ja-JP" altLang="en-US" dirty="0">
              <a:solidFill>
                <a:srgbClr val="7030A0"/>
              </a:solidFill>
              <a:latin typeface="A-OTF フォーク Pro B" panose="020B0700000000000000" pitchFamily="34" charset="-128"/>
              <a:ea typeface="A-OTF フォーク Pro B" panose="020B0700000000000000" pitchFamily="34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8190872"/>
            <a:ext cx="7650048" cy="2487494"/>
          </a:xfrm>
          <a:prstGeom prst="rect">
            <a:avLst/>
          </a:prstGeom>
          <a:solidFill>
            <a:srgbClr val="FFF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対角する 2 つの角を切り取った四角形 18"/>
          <p:cNvSpPr/>
          <p:nvPr/>
        </p:nvSpPr>
        <p:spPr>
          <a:xfrm>
            <a:off x="562638" y="8310103"/>
            <a:ext cx="6524771" cy="2103837"/>
          </a:xfrm>
          <a:prstGeom prst="snip2Diag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rgbClr val="00B050"/>
                </a:solidFill>
              </a:rPr>
              <a:t>申込</a:t>
            </a:r>
            <a:r>
              <a:rPr kumimoji="1" lang="ja-JP" altLang="en-US" sz="1200" b="1" dirty="0">
                <a:solidFill>
                  <a:srgbClr val="00B050"/>
                </a:solidFill>
              </a:rPr>
              <a:t>方法</a:t>
            </a:r>
            <a:r>
              <a:rPr kumimoji="1" lang="ja-JP" altLang="en-US" sz="1200" b="1" dirty="0"/>
              <a:t>　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下記の申込先に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E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メール・電話・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FAX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のいずれかで、「おなまえ・ふりがな」　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　　　　 「連絡先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(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電話番号等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)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」「ご希望の講座名」をご連絡ください。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rgbClr val="00B050"/>
                </a:solidFill>
              </a:rPr>
              <a:t>申込先</a:t>
            </a:r>
            <a:r>
              <a:rPr kumimoji="1" lang="en-US" altLang="ja-JP" sz="1200" b="1" dirty="0">
                <a:solidFill>
                  <a:srgbClr val="00B050"/>
                </a:solidFill>
              </a:rPr>
              <a:t>(</a:t>
            </a:r>
            <a:r>
              <a:rPr kumimoji="1" lang="ja-JP" altLang="en-US" sz="1200" b="1" dirty="0">
                <a:solidFill>
                  <a:srgbClr val="00B050"/>
                </a:solidFill>
              </a:rPr>
              <a:t>問い合わせ先</a:t>
            </a:r>
            <a:r>
              <a:rPr kumimoji="1" lang="en-US" altLang="ja-JP" sz="1200" b="1" dirty="0">
                <a:solidFill>
                  <a:srgbClr val="00B050"/>
                </a:solidFill>
              </a:rPr>
              <a:t>)</a:t>
            </a:r>
            <a:r>
              <a:rPr kumimoji="1" lang="ja-JP" altLang="en-US" sz="1200" b="1" dirty="0"/>
              <a:t>　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長岡崇徳大学総務課　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E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メール</a:t>
            </a:r>
            <a:r>
              <a:rPr kumimoji="1" lang="ja-JP" altLang="en-US" sz="1200" b="1" dirty="0"/>
              <a:t>　</a:t>
            </a:r>
            <a:r>
              <a:rPr kumimoji="1" lang="en-US" altLang="ja-JP" sz="1200" b="1" dirty="0">
                <a:hlinkClick r:id="rId4"/>
              </a:rPr>
              <a:t>soumu@sutoku-u.ac.jp</a:t>
            </a:r>
            <a:r>
              <a:rPr kumimoji="1" lang="en-US" altLang="ja-JP" sz="1200" b="1" dirty="0"/>
              <a:t>  </a:t>
            </a:r>
          </a:p>
          <a:p>
            <a:r>
              <a:rPr kumimoji="1" lang="ja-JP" altLang="en-US" sz="1200" b="1" dirty="0"/>
              <a:t>　　　　　　　　　　  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TEL  0258-46-6666  FAX  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0258-86-6637</a:t>
            </a:r>
          </a:p>
          <a:p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en-US" altLang="ja-JP" sz="1400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400" b="1">
                <a:solidFill>
                  <a:srgbClr val="FF0000"/>
                </a:solidFill>
              </a:rPr>
              <a:t>定員</a:t>
            </a:r>
            <a:r>
              <a:rPr kumimoji="1" lang="ja-JP" altLang="en-US" sz="1400" b="1" smtClean="0">
                <a:solidFill>
                  <a:srgbClr val="FF0000"/>
                </a:solidFill>
              </a:rPr>
              <a:t>に達し次第受付終了となります。通知はホームページをご確認ください。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endParaRPr kumimoji="1" lang="en-US" altLang="ja-JP" sz="1200" b="1" dirty="0"/>
          </a:p>
          <a:p>
            <a:r>
              <a:rPr kumimoji="1" lang="ja-JP" altLang="en-US" sz="1200" b="1" dirty="0">
                <a:solidFill>
                  <a:srgbClr val="00B050"/>
                </a:solidFill>
              </a:rPr>
              <a:t>主催／後援</a:t>
            </a:r>
            <a:r>
              <a:rPr kumimoji="1" lang="ja-JP" altLang="en-US" sz="1200" b="1" dirty="0"/>
              <a:t>　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主催：長岡崇徳大学／後援：崇徳厚生事業団</a:t>
            </a:r>
          </a:p>
        </p:txBody>
      </p:sp>
    </p:spTree>
    <p:extLst>
      <p:ext uri="{BB962C8B-B14F-4D97-AF65-F5344CB8AC3E}">
        <p14:creationId xmlns:p14="http://schemas.microsoft.com/office/powerpoint/2010/main" val="59242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2982</TotalTime>
  <Words>309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A-OTF フォーク Pro 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Sutoku-Univ</dc:creator>
  <cp:lastModifiedBy>Sutoku-Univ</cp:lastModifiedBy>
  <cp:revision>177</cp:revision>
  <cp:lastPrinted>2022-07-01T03:02:49Z</cp:lastPrinted>
  <dcterms:created xsi:type="dcterms:W3CDTF">2020-04-21T07:57:58Z</dcterms:created>
  <dcterms:modified xsi:type="dcterms:W3CDTF">2022-07-01T03:24:31Z</dcterms:modified>
</cp:coreProperties>
</file>